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1"/>
  </p:notesMasterIdLst>
  <p:sldIdLst>
    <p:sldId id="256" r:id="rId2"/>
    <p:sldId id="260" r:id="rId3"/>
    <p:sldId id="261" r:id="rId4"/>
    <p:sldId id="262" r:id="rId5"/>
    <p:sldId id="264" r:id="rId6"/>
    <p:sldId id="265" r:id="rId7"/>
    <p:sldId id="266" r:id="rId8"/>
    <p:sldId id="269" r:id="rId9"/>
    <p:sldId id="271" r:id="rId10"/>
    <p:sldId id="272" r:id="rId11"/>
    <p:sldId id="274" r:id="rId12"/>
    <p:sldId id="275" r:id="rId13"/>
    <p:sldId id="276" r:id="rId14"/>
    <p:sldId id="277" r:id="rId15"/>
    <p:sldId id="280" r:id="rId16"/>
    <p:sldId id="282" r:id="rId17"/>
    <p:sldId id="283" r:id="rId18"/>
    <p:sldId id="284" r:id="rId19"/>
    <p:sldId id="285" r:id="rId20"/>
  </p:sldIdLst>
  <p:sldSz cx="9144000" cy="5143500" type="screen16x9"/>
  <p:notesSz cx="6858000" cy="9144000"/>
  <p:embeddedFontLst>
    <p:embeddedFont>
      <p:font typeface="Gill Sans MT" panose="020B0502020104020203" pitchFamily="34" charset="77"/>
      <p:regular r:id="rId22"/>
      <p:bold r:id="rId23"/>
      <p:italic r:id="rId24"/>
      <p:boldItalic r:id="rId25"/>
    </p:embeddedFont>
    <p:embeddedFont>
      <p:font typeface="Rubik" pitchFamily="2" charset="-79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edith Detsch" initials="MD" lastIdx="1" clrIdx="0">
    <p:extLst>
      <p:ext uri="{19B8F6BF-5375-455C-9EA6-DF929625EA0E}">
        <p15:presenceInfo xmlns:p15="http://schemas.microsoft.com/office/powerpoint/2012/main" userId="Meredith Dets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A74D1D-2B53-42C3-A949-0249B0143D5F}">
  <a:tblStyle styleId="{D7A74D1D-2B53-42C3-A949-0249B0143D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6"/>
    <p:restoredTop sz="93602"/>
  </p:normalViewPr>
  <p:slideViewPr>
    <p:cSldViewPr snapToGrid="0">
      <p:cViewPr varScale="1">
        <p:scale>
          <a:sx n="75" d="100"/>
          <a:sy n="75" d="100"/>
        </p:scale>
        <p:origin x="160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178f7ee8b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8178f7ee8b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8178f7ee8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8178f7ee8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f4f0ec98f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f4f0ec98f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8178f7ee8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8178f7ee8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178f7ee8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8178f7ee8b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178f7ee8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178f7ee8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4f0ec98f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f4f0ec98f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4861f8b6d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f4861f8b6d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f4861f8b6d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f4861f8b6d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f4861f8b6d_1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f4861f8b6d_1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7fca1b946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7fca1b946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f4861f8b6d_1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f4861f8b6d_1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f4861f8b6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f4861f8b6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f4861f8b6d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f4861f8b6d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4861f8b6d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f4861f8b6d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f4861f8b6d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f4861f8b6d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f4f0ec98f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f4f0ec98f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77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62503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8622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104600" y="42150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14"/>
          <p:cNvSpPr>
            <a:spLocks noGrp="1"/>
          </p:cNvSpPr>
          <p:nvPr>
            <p:ph type="pic" idx="2"/>
          </p:nvPr>
        </p:nvSpPr>
        <p:spPr>
          <a:xfrm>
            <a:off x="186450" y="221175"/>
            <a:ext cx="8771100" cy="410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5788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- right">
  <p:cSld name="one column - righ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481325" y="766300"/>
            <a:ext cx="38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1"/>
          </p:nvPr>
        </p:nvSpPr>
        <p:spPr>
          <a:xfrm>
            <a:off x="4481400" y="1262800"/>
            <a:ext cx="3814800" cy="28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815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847800" y="766300"/>
            <a:ext cx="744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847800" y="1339000"/>
            <a:ext cx="7448400" cy="2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7516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- left">
  <p:cSld name="one column - lef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47800" y="766300"/>
            <a:ext cx="3814800" cy="8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47800" y="1339000"/>
            <a:ext cx="3814800" cy="28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388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188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773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4642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48553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181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6329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53531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16C4C9A-3960-41CF-A4E9-2A8FB932454B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8077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65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1D3C1-BD8C-0DA6-3249-CAE17629D560}"/>
              </a:ext>
            </a:extLst>
          </p:cNvPr>
          <p:cNvSpPr txBox="1"/>
          <p:nvPr/>
        </p:nvSpPr>
        <p:spPr>
          <a:xfrm>
            <a:off x="5686575" y="3437467"/>
            <a:ext cx="2830892" cy="103293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0" name="Google Shape;50;p16"/>
          <p:cNvSpPr txBox="1">
            <a:spLocks noGrp="1"/>
          </p:cNvSpPr>
          <p:nvPr>
            <p:ph type="ctrTitle"/>
          </p:nvPr>
        </p:nvSpPr>
        <p:spPr>
          <a:xfrm>
            <a:off x="867900" y="980200"/>
            <a:ext cx="7408200" cy="119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dirty="0">
                <a:cs typeface="Times New Roman" panose="02020603050405020304" pitchFamily="18" charset="0"/>
              </a:rPr>
              <a:t>Former Smoot</a:t>
            </a:r>
            <a:endParaRPr sz="3900" dirty="0"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dirty="0">
                <a:cs typeface="Times New Roman" panose="02020603050405020304" pitchFamily="18" charset="0"/>
              </a:rPr>
              <a:t>Tannery Site</a:t>
            </a:r>
            <a:endParaRPr sz="3900" dirty="0">
              <a:cs typeface="Times New Roman" panose="02020603050405020304" pitchFamily="18" charset="0"/>
            </a:endParaRPr>
          </a:p>
        </p:txBody>
      </p:sp>
      <p:sp>
        <p:nvSpPr>
          <p:cNvPr id="51" name="Google Shape;51;p16"/>
          <p:cNvSpPr txBox="1">
            <a:spLocks noGrp="1"/>
          </p:cNvSpPr>
          <p:nvPr>
            <p:ph type="subTitle" idx="1"/>
          </p:nvPr>
        </p:nvSpPr>
        <p:spPr>
          <a:xfrm>
            <a:off x="958675" y="2411450"/>
            <a:ext cx="7408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i="1" dirty="0">
                <a:latin typeface="+mj-lt"/>
              </a:rPr>
              <a:t>Recommendations for </a:t>
            </a:r>
            <a:endParaRPr sz="2300" i="1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i="1" dirty="0">
                <a:latin typeface="+mj-lt"/>
                <a:cs typeface="Times New Roman" panose="02020603050405020304" pitchFamily="18" charset="0"/>
              </a:rPr>
              <a:t>Market-Supported</a:t>
            </a:r>
            <a:r>
              <a:rPr lang="en" sz="2300" i="1" dirty="0">
                <a:latin typeface="+mj-lt"/>
              </a:rPr>
              <a:t> Reuse</a:t>
            </a:r>
            <a:endParaRPr sz="2300" i="1" dirty="0">
              <a:latin typeface="+mj-lt"/>
            </a:endParaRPr>
          </a:p>
        </p:txBody>
      </p:sp>
      <p:pic>
        <p:nvPicPr>
          <p:cNvPr id="52" name="Google Shape;52;p16"/>
          <p:cNvPicPr preferRelativeResize="0"/>
          <p:nvPr/>
        </p:nvPicPr>
        <p:blipFill rotWithShape="1">
          <a:blip r:embed="rId3">
            <a:alphaModFix/>
          </a:blip>
          <a:srcRect t="1709" b="1709"/>
          <a:stretch/>
        </p:blipFill>
        <p:spPr>
          <a:xfrm>
            <a:off x="5686575" y="3678550"/>
            <a:ext cx="2680301" cy="6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Indicators of Demand</a:t>
            </a:r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body" idx="1"/>
          </p:nvPr>
        </p:nvSpPr>
        <p:spPr>
          <a:xfrm>
            <a:off x="442452" y="1339000"/>
            <a:ext cx="8539316" cy="31445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Notable population increases in ages 5-14 and 25-34</a:t>
            </a:r>
            <a:endParaRPr sz="20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$1.15 billion on recreation + entertainment spending </a:t>
            </a:r>
            <a:endParaRPr sz="20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$1.08 billion on dining out in 2024</a:t>
            </a:r>
            <a:endParaRPr sz="20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Visitors to Wilkes County spent $114.5 million in 2023 </a:t>
            </a:r>
            <a:endParaRPr sz="20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$4M investment in Smoot Park </a:t>
            </a:r>
            <a:endParaRPr sz="20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We have few venues with indoor + outdoor recreation for </a:t>
            </a:r>
            <a:r>
              <a:rPr lang="en" sz="2000" i="1" u="sng" dirty="0"/>
              <a:t>all</a:t>
            </a:r>
            <a:r>
              <a:rPr lang="en" sz="2000" u="sng" dirty="0"/>
              <a:t> ages</a:t>
            </a:r>
            <a:endParaRPr sz="2000" u="sng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We have few venues combining dining with entertainment </a:t>
            </a:r>
            <a:endParaRPr sz="20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We have few venues with direct connectivity to trail + river access</a:t>
            </a:r>
            <a:endParaRPr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Recreation &amp; Entertainment Venue</a:t>
            </a:r>
            <a:endParaRPr/>
          </a:p>
        </p:txBody>
      </p:sp>
      <p:sp>
        <p:nvSpPr>
          <p:cNvPr id="164" name="Google Shape;164;p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Indoor + Outdoor…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Pickleball, cornhole, bocce ball, shuffleboard, etc.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Yard Games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Restaurant + Full-service Bar </a:t>
            </a:r>
            <a:endParaRPr sz="18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dirty="0"/>
              <a:t>Water + Trail Connectivity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Bike, kayak, paddleboard rentals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Community programming</a:t>
            </a:r>
            <a:endParaRPr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title"/>
          </p:nvPr>
        </p:nvSpPr>
        <p:spPr>
          <a:xfrm>
            <a:off x="205483" y="4138825"/>
            <a:ext cx="8712486" cy="841800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/>
              <a:t>Food Hall - Incubator Model</a:t>
            </a:r>
            <a:endParaRPr b="0" i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6"/>
          <p:cNvSpPr txBox="1">
            <a:spLocks noGrp="1"/>
          </p:cNvSpPr>
          <p:nvPr>
            <p:ph type="title"/>
          </p:nvPr>
        </p:nvSpPr>
        <p:spPr>
          <a:xfrm>
            <a:off x="4283475" y="637275"/>
            <a:ext cx="4210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Opportunity Arc</a:t>
            </a:r>
            <a:endParaRPr/>
          </a:p>
        </p:txBody>
      </p:sp>
      <p:sp>
        <p:nvSpPr>
          <p:cNvPr id="175" name="Google Shape;175;p36"/>
          <p:cNvSpPr txBox="1">
            <a:spLocks noGrp="1"/>
          </p:cNvSpPr>
          <p:nvPr>
            <p:ph type="body" idx="1"/>
          </p:nvPr>
        </p:nvSpPr>
        <p:spPr>
          <a:xfrm>
            <a:off x="4283475" y="1209975"/>
            <a:ext cx="4252500" cy="329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87% of NC visitors want food + drink experiences</a:t>
            </a:r>
            <a:endParaRPr sz="160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Talent pipeline from WCC Culinary Arts Program to build off of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Keep our folks here to work, live, and play</a:t>
            </a:r>
            <a:endParaRPr sz="160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Strong agricultural base for farm-to-table, agritourism growth</a:t>
            </a:r>
            <a:endParaRPr sz="160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Current gaps in cuisine diversity, dining experiences, and food </a:t>
            </a:r>
            <a:r>
              <a:rPr lang="en" sz="1600" dirty="0" err="1"/>
              <a:t>commis</a:t>
            </a:r>
            <a:r>
              <a:rPr lang="en-US" sz="1600" dirty="0"/>
              <a:t>s</a:t>
            </a:r>
            <a:r>
              <a:rPr lang="en" sz="1600" dirty="0" err="1"/>
              <a:t>aries</a:t>
            </a:r>
            <a:r>
              <a:rPr lang="en" sz="1600" dirty="0"/>
              <a:t>/commercial kitchens for rent (Food Truck support). </a:t>
            </a:r>
            <a:endParaRPr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B0BD6-87BF-EB6C-6841-0E6F2B3E7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42" y="211240"/>
            <a:ext cx="6880001" cy="3188507"/>
          </a:xfrm>
          <a:prstGeom prst="rect">
            <a:avLst/>
          </a:prstGeom>
        </p:spPr>
      </p:pic>
      <p:sp>
        <p:nvSpPr>
          <p:cNvPr id="181" name="Google Shape;181;p37"/>
          <p:cNvSpPr txBox="1">
            <a:spLocks noGrp="1"/>
          </p:cNvSpPr>
          <p:nvPr>
            <p:ph type="body" idx="1"/>
          </p:nvPr>
        </p:nvSpPr>
        <p:spPr>
          <a:xfrm>
            <a:off x="175142" y="3399747"/>
            <a:ext cx="8787401" cy="1532513"/>
          </a:xfrm>
          <a:prstGeom prst="round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 dirty="0">
                <a:solidFill>
                  <a:schemeClr val="tx1"/>
                </a:solidFill>
              </a:rPr>
              <a:t>Business Model:</a:t>
            </a:r>
            <a:r>
              <a:rPr lang="en" sz="1800" dirty="0">
                <a:solidFill>
                  <a:schemeClr val="tx1"/>
                </a:solidFill>
              </a:rPr>
              <a:t> Vibrant food hall + restaurant incubator</a:t>
            </a:r>
            <a:endParaRPr sz="1800"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 dirty="0">
                <a:solidFill>
                  <a:schemeClr val="tx1"/>
                </a:solidFill>
              </a:rPr>
              <a:t>Features: </a:t>
            </a:r>
            <a:r>
              <a:rPr lang="en" sz="1800" dirty="0">
                <a:solidFill>
                  <a:schemeClr val="tx1"/>
                </a:solidFill>
              </a:rPr>
              <a:t>Space for emerging culinary talents to launch businesses</a:t>
            </a:r>
            <a:endParaRPr sz="1800"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 dirty="0">
                <a:solidFill>
                  <a:schemeClr val="tx1"/>
                </a:solidFill>
              </a:rPr>
              <a:t>Training:</a:t>
            </a:r>
            <a:r>
              <a:rPr lang="en" sz="1800" dirty="0">
                <a:solidFill>
                  <a:schemeClr val="tx1"/>
                </a:solidFill>
              </a:rPr>
              <a:t> Workshops + hands-on learning 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 dirty="0">
                <a:solidFill>
                  <a:schemeClr val="tx1"/>
                </a:solidFill>
              </a:rPr>
              <a:t>Residences: </a:t>
            </a:r>
            <a:r>
              <a:rPr lang="en" sz="1800" dirty="0">
                <a:solidFill>
                  <a:schemeClr val="tx1"/>
                </a:solidFill>
              </a:rPr>
              <a:t>Keep our talented workforce here!!!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80" name="Google Shape;180;p37"/>
          <p:cNvSpPr txBox="1">
            <a:spLocks noGrp="1"/>
          </p:cNvSpPr>
          <p:nvPr>
            <p:ph type="title"/>
          </p:nvPr>
        </p:nvSpPr>
        <p:spPr>
          <a:xfrm>
            <a:off x="181457" y="2506648"/>
            <a:ext cx="3814800" cy="89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chemeClr val="bg1"/>
                </a:solidFill>
              </a:rPr>
              <a:t>Food Hall - Incubator Model</a:t>
            </a:r>
            <a:endParaRPr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0"/>
          <p:cNvSpPr txBox="1">
            <a:spLocks noGrp="1"/>
          </p:cNvSpPr>
          <p:nvPr>
            <p:ph type="title"/>
          </p:nvPr>
        </p:nvSpPr>
        <p:spPr>
          <a:xfrm>
            <a:off x="847800" y="647125"/>
            <a:ext cx="7448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Competitive Landscape</a:t>
            </a:r>
            <a:endParaRPr/>
          </a:p>
        </p:txBody>
      </p:sp>
      <p:sp>
        <p:nvSpPr>
          <p:cNvPr id="198" name="Google Shape;198;p40"/>
          <p:cNvSpPr txBox="1">
            <a:spLocks noGrp="1"/>
          </p:cNvSpPr>
          <p:nvPr>
            <p:ph type="body" idx="1"/>
          </p:nvPr>
        </p:nvSpPr>
        <p:spPr>
          <a:xfrm>
            <a:off x="847800" y="1146475"/>
            <a:ext cx="7385400" cy="2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/>
              <a:t>Access to Labor</a:t>
            </a:r>
            <a:endParaRPr sz="1800" b="1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 dirty="0"/>
              <a:t>Pipeline development through Wilkes Community College 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Cost Savings</a:t>
            </a:r>
            <a:endParaRPr sz="1800" b="1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 dirty="0"/>
              <a:t>Partnerships and incentive programs 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Logistical Advantages</a:t>
            </a:r>
            <a:endParaRPr sz="1800" b="1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 dirty="0"/>
              <a:t>Transportation infrastructure (rail, highway, river, air)</a:t>
            </a:r>
            <a:endParaRPr sz="1800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 dirty="0"/>
              <a:t>Tannery Site offers increased Direct-to-Consumer opportunities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There’s $$ in this redevelopment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aphicFrame>
        <p:nvGraphicFramePr>
          <p:cNvPr id="210" name="Google Shape;210;p42"/>
          <p:cNvGraphicFramePr/>
          <p:nvPr/>
        </p:nvGraphicFramePr>
        <p:xfrm>
          <a:off x="952500" y="1428750"/>
          <a:ext cx="7239000" cy="2666850"/>
        </p:xfrm>
        <a:graphic>
          <a:graphicData uri="http://schemas.openxmlformats.org/drawingml/2006/table">
            <a:tbl>
              <a:tblPr>
                <a:noFill/>
                <a:tableStyleId>{D7A74D1D-2B53-42C3-A949-0249B0143D5F}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ubik"/>
                          <a:ea typeface="Rubik"/>
                          <a:cs typeface="Rubik"/>
                          <a:sym typeface="Rubik"/>
                        </a:rPr>
                        <a:t>Types of Programming</a:t>
                      </a:r>
                      <a:endParaRPr sz="15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ubik"/>
                          <a:ea typeface="Rubik"/>
                          <a:cs typeface="Rubik"/>
                          <a:sym typeface="Rubik"/>
                        </a:rPr>
                        <a:t>Federal Grants</a:t>
                      </a:r>
                      <a:endParaRPr sz="15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Environmental Impact</a:t>
                      </a:r>
                      <a:endParaRPr sz="15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State and Local Programs</a:t>
                      </a:r>
                      <a:endParaRPr sz="15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Distressed Location</a:t>
                      </a:r>
                      <a:endParaRPr sz="1500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Private Funding </a:t>
                      </a:r>
                      <a:endParaRPr sz="15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Connectivity to Local, State, Regional Priorities</a:t>
                      </a:r>
                      <a:endParaRPr sz="15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Philanthropic + Nonprofit Support </a:t>
                      </a:r>
                      <a:endParaRPr sz="15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Social, Environmental, and Economic Impact</a:t>
                      </a:r>
                      <a:endParaRPr sz="15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Incentives for Green Building + Sustainable Development</a:t>
                      </a:r>
                      <a:endParaRPr sz="1500" dirty="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8E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8E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3"/>
          <p:cNvSpPr txBox="1">
            <a:spLocks noGrp="1"/>
          </p:cNvSpPr>
          <p:nvPr>
            <p:ph type="title"/>
          </p:nvPr>
        </p:nvSpPr>
        <p:spPr>
          <a:xfrm>
            <a:off x="847800" y="530325"/>
            <a:ext cx="7448400" cy="875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Where we are,</a:t>
            </a:r>
            <a:br>
              <a:rPr lang="en-US" dirty="0"/>
            </a:br>
            <a:r>
              <a:rPr lang="en-US" dirty="0"/>
              <a:t>where we’re going….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Google Shape;216;p43"/>
          <p:cNvSpPr txBox="1">
            <a:spLocks noGrp="1"/>
          </p:cNvSpPr>
          <p:nvPr>
            <p:ph type="body" idx="1"/>
          </p:nvPr>
        </p:nvSpPr>
        <p:spPr>
          <a:xfrm>
            <a:off x="847800" y="1406025"/>
            <a:ext cx="7448400" cy="29152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>
                <a:highlight>
                  <a:srgbClr val="FFFF00"/>
                </a:highlight>
              </a:rPr>
              <a:t>Site Control </a:t>
            </a:r>
            <a:r>
              <a:rPr lang="en" sz="2000" dirty="0"/>
              <a:t>/ Ownership Scenarios</a:t>
            </a: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Neighborhood Revitalization Plan (New TAB provider NJIT)</a:t>
            </a:r>
            <a:endParaRPr sz="2000" dirty="0"/>
          </a:p>
          <a:p>
            <a:pPr indent="-355600">
              <a:spcBef>
                <a:spcPts val="1000"/>
              </a:spcBef>
              <a:buSzPts val="2000"/>
            </a:pPr>
            <a:r>
              <a:rPr lang="en-US" sz="2000" dirty="0">
                <a:highlight>
                  <a:srgbClr val="FFFF00"/>
                </a:highlight>
              </a:rPr>
              <a:t>Brownfield Cleanup – In que to apply for EPA’s Clean Up Grant November 14</a:t>
            </a:r>
            <a:r>
              <a:rPr lang="en-US" sz="2000" baseline="30000" dirty="0">
                <a:highlight>
                  <a:srgbClr val="FFFF00"/>
                </a:highlight>
              </a:rPr>
              <a:t>th</a:t>
            </a:r>
            <a:r>
              <a:rPr lang="en-US" sz="2000" dirty="0">
                <a:highlight>
                  <a:srgbClr val="FFFF00"/>
                </a:highlight>
              </a:rPr>
              <a:t> &amp; Brownfield Agreement with NCDEQ</a:t>
            </a:r>
          </a:p>
          <a:p>
            <a:pPr indent="-355600">
              <a:spcBef>
                <a:spcPts val="1000"/>
              </a:spcBef>
              <a:buSzPts val="2000"/>
            </a:pPr>
            <a:r>
              <a:rPr lang="en-US" sz="2000" dirty="0"/>
              <a:t>Designate partnerships to make this happen</a:t>
            </a:r>
            <a:endParaRPr lang="en" sz="2000" dirty="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Program Design and Tenant Recruitment </a:t>
            </a:r>
            <a:endParaRPr sz="2000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Outline of phased approach to development, from site prepar</a:t>
            </a:r>
            <a:r>
              <a:rPr lang="en" sz="1800" dirty="0"/>
              <a:t>ation to full build-out</a:t>
            </a:r>
            <a:endParaRPr sz="1800" dirty="0"/>
          </a:p>
          <a:p>
            <a:pPr marL="45720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Action Items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44"/>
          <p:cNvSpPr txBox="1">
            <a:spLocks noGrp="1"/>
          </p:cNvSpPr>
          <p:nvPr>
            <p:ph type="body" idx="1"/>
          </p:nvPr>
        </p:nvSpPr>
        <p:spPr>
          <a:xfrm>
            <a:off x="847800" y="1406025"/>
            <a:ext cx="7448400" cy="21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>
                <a:highlight>
                  <a:srgbClr val="FFFF00"/>
                </a:highlight>
              </a:rPr>
              <a:t>Secure Site Control</a:t>
            </a:r>
            <a:endParaRPr sz="2000" dirty="0">
              <a:highlight>
                <a:srgbClr val="FFFF00"/>
              </a:highlight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>
                <a:highlight>
                  <a:srgbClr val="FFFF00"/>
                </a:highlight>
              </a:rPr>
              <a:t>Leverage Land Design work on Downtown Master Plan + River District Plan</a:t>
            </a:r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>
                <a:highlight>
                  <a:srgbClr val="FFFF00"/>
                </a:highlight>
              </a:rPr>
              <a:t>Apply for EPA Grant-NEED FEEDBACK!!!!!</a:t>
            </a:r>
            <a:endParaRPr sz="2000" dirty="0">
              <a:highlight>
                <a:srgbClr val="FFFF00"/>
              </a:highlight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2000" dirty="0"/>
              <a:t>Pursue Neighborhood Revita</a:t>
            </a:r>
            <a:r>
              <a:rPr lang="en" sz="1800" dirty="0"/>
              <a:t>lization Plan (soon!)</a:t>
            </a:r>
            <a:endParaRPr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2C0EAF-82D5-02E3-6449-7A6B905C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042" y="0"/>
            <a:ext cx="39939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9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220894" y="4169647"/>
            <a:ext cx="8702211" cy="841800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 dirty="0">
                <a:cs typeface="Times New Roman" panose="02020603050405020304" pitchFamily="18" charset="0"/>
              </a:rPr>
              <a:t>Jenkins Wholesale/Smoot Tannery </a:t>
            </a:r>
            <a:endParaRPr i="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Roadmap to Reuse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1"/>
          </p:nvPr>
        </p:nvSpPr>
        <p:spPr>
          <a:xfrm>
            <a:off x="4481400" y="1520574"/>
            <a:ext cx="3814800" cy="2581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plan outlines the possibilities of redevelopment on this 3 acre site.  This property is in the Town’s </a:t>
            </a:r>
            <a:r>
              <a:rPr lang="e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River District </a:t>
            </a: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adjacent to Town facilities, boarders our </a:t>
            </a:r>
            <a:r>
              <a:rPr lang="e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Greenw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</a:t>
            </a: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 and the Yadkin River, including the State’s Blueway system and the Overmountain Victory Trail. 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title"/>
          </p:nvPr>
        </p:nvSpPr>
        <p:spPr>
          <a:xfrm>
            <a:off x="847801" y="766300"/>
            <a:ext cx="2809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Goals: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1"/>
          </p:nvPr>
        </p:nvSpPr>
        <p:spPr>
          <a:xfrm>
            <a:off x="670819" y="1453142"/>
            <a:ext cx="4096837" cy="2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Demonstrate market position of the site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market-supported reuse options (3)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 potential future impacts of reuse on our economy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81A2F5-66BB-F205-E018-3D2FCE838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637" y="1131017"/>
            <a:ext cx="3841955" cy="28814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title"/>
          </p:nvPr>
        </p:nvSpPr>
        <p:spPr>
          <a:xfrm>
            <a:off x="578758" y="781049"/>
            <a:ext cx="7986484" cy="815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Snapshot of outdoor recreation for economic growth in western north Carolina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60179-3014-F24F-BB52-3FEA149B2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37" y="225484"/>
            <a:ext cx="8970125" cy="44350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>
            <a:spLocks noGrp="1"/>
          </p:cNvSpPr>
          <p:nvPr>
            <p:ph type="title"/>
          </p:nvPr>
        </p:nvSpPr>
        <p:spPr>
          <a:xfrm>
            <a:off x="716714" y="543754"/>
            <a:ext cx="4288171" cy="49742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Strategic Position of Site</a:t>
            </a:r>
            <a:endParaRPr dirty="0"/>
          </a:p>
        </p:txBody>
      </p:sp>
      <p:sp>
        <p:nvSpPr>
          <p:cNvPr id="109" name="Google Shape;109;p25"/>
          <p:cNvSpPr txBox="1">
            <a:spLocks noGrp="1"/>
          </p:cNvSpPr>
          <p:nvPr>
            <p:ph type="body" idx="1"/>
          </p:nvPr>
        </p:nvSpPr>
        <p:spPr>
          <a:xfrm>
            <a:off x="847799" y="1344600"/>
            <a:ext cx="4026000" cy="24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Proximity to existing recreational assets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Integration with trail systems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Strategic commercial/industrial location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Historical &amp; cultural significance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 dirty="0"/>
              <a:t>Brownfield redevelopment opportunity &amp; River District</a:t>
            </a:r>
            <a:endParaRPr sz="1800" dirty="0"/>
          </a:p>
        </p:txBody>
      </p:sp>
      <p:sp>
        <p:nvSpPr>
          <p:cNvPr id="110" name="Google Shape;110;p25"/>
          <p:cNvSpPr/>
          <p:nvPr/>
        </p:nvSpPr>
        <p:spPr>
          <a:xfrm rot="-2046538">
            <a:off x="8214413" y="1635099"/>
            <a:ext cx="250371" cy="963049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>
            <a:spLocks noGrp="1"/>
          </p:cNvSpPr>
          <p:nvPr>
            <p:ph type="title"/>
          </p:nvPr>
        </p:nvSpPr>
        <p:spPr>
          <a:xfrm>
            <a:off x="482885" y="550543"/>
            <a:ext cx="4561726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Reuse Options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Must Support…</a:t>
            </a:r>
            <a:endParaRPr sz="2400" dirty="0"/>
          </a:p>
        </p:txBody>
      </p:sp>
      <p:sp>
        <p:nvSpPr>
          <p:cNvPr id="116" name="Google Shape;116;p26"/>
          <p:cNvSpPr txBox="1">
            <a:spLocks noGrp="1"/>
          </p:cNvSpPr>
          <p:nvPr>
            <p:ph type="body" idx="1"/>
          </p:nvPr>
        </p:nvSpPr>
        <p:spPr>
          <a:xfrm>
            <a:off x="482885" y="1479412"/>
            <a:ext cx="4561725" cy="2876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Economic development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Downtown revitalization &amp; community engagement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Connectivity and access for all modes of transportation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 dirty="0"/>
              <a:t>Outdoor recreation and improved quality of life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 dirty="0"/>
              <a:t>Smart growth and resilient planning</a:t>
            </a:r>
            <a:endParaRPr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847576" y="663558"/>
            <a:ext cx="7448400" cy="572700"/>
          </a:xfrm>
          <a:prstGeom prst="round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Three Reuse Options Meet All Criteria:</a:t>
            </a:r>
            <a:endParaRPr dirty="0"/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847576" y="3542701"/>
            <a:ext cx="2371500" cy="4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 dirty="0"/>
              <a:t>Recreation &amp; Entertainment Venue</a:t>
            </a:r>
            <a:endParaRPr b="1" dirty="0"/>
          </a:p>
        </p:txBody>
      </p:sp>
      <p:sp>
        <p:nvSpPr>
          <p:cNvPr id="135" name="Google Shape;135;p29"/>
          <p:cNvSpPr txBox="1">
            <a:spLocks noGrp="1"/>
          </p:cNvSpPr>
          <p:nvPr>
            <p:ph type="body" idx="4294967295"/>
          </p:nvPr>
        </p:nvSpPr>
        <p:spPr>
          <a:xfrm>
            <a:off x="3386137" y="3541988"/>
            <a:ext cx="2371725" cy="442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 dirty="0"/>
              <a:t>Food Hall               Incubator Model</a:t>
            </a:r>
            <a:endParaRPr b="1" dirty="0"/>
          </a:p>
        </p:txBody>
      </p:sp>
      <p:sp>
        <p:nvSpPr>
          <p:cNvPr id="136" name="Google Shape;136;p29"/>
          <p:cNvSpPr txBox="1">
            <a:spLocks noGrp="1"/>
          </p:cNvSpPr>
          <p:nvPr>
            <p:ph type="body" idx="4294967295"/>
          </p:nvPr>
        </p:nvSpPr>
        <p:spPr>
          <a:xfrm>
            <a:off x="5924699" y="3541988"/>
            <a:ext cx="2371725" cy="530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 dirty="0"/>
              <a:t>Light-Manufacturing for Outdoor Recreation Products</a:t>
            </a:r>
            <a:endParaRPr b="1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54FD40-1E9F-C9FD-7AAB-B8300E623A3E}"/>
              </a:ext>
            </a:extLst>
          </p:cNvPr>
          <p:cNvSpPr/>
          <p:nvPr/>
        </p:nvSpPr>
        <p:spPr>
          <a:xfrm>
            <a:off x="462337" y="1236258"/>
            <a:ext cx="5462362" cy="2946302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90C439-BE82-DAA8-3CE9-C137D854B4E5}"/>
              </a:ext>
            </a:extLst>
          </p:cNvPr>
          <p:cNvSpPr txBox="1"/>
          <p:nvPr/>
        </p:nvSpPr>
        <p:spPr>
          <a:xfrm>
            <a:off x="847576" y="4182560"/>
            <a:ext cx="491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case studies focus for tonight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>
            <a:spLocks noGrp="1"/>
          </p:cNvSpPr>
          <p:nvPr>
            <p:ph type="title"/>
          </p:nvPr>
        </p:nvSpPr>
        <p:spPr>
          <a:xfrm>
            <a:off x="236306" y="4138825"/>
            <a:ext cx="8671388" cy="841800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/>
              <a:t>Recreation &amp; Entertainment Venue</a:t>
            </a:r>
            <a:endParaRPr i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{2A4F7327-DB32-594C-9A76-E517A12ACE40}tf10001120</Template>
  <TotalTime>193</TotalTime>
  <Words>588</Words>
  <Application>Microsoft Macintosh PowerPoint</Application>
  <PresentationFormat>On-screen Show (16:9)</PresentationFormat>
  <Paragraphs>95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Rubik</vt:lpstr>
      <vt:lpstr>Arial</vt:lpstr>
      <vt:lpstr>Times New Roman</vt:lpstr>
      <vt:lpstr>Gill Sans MT</vt:lpstr>
      <vt:lpstr>Parcel</vt:lpstr>
      <vt:lpstr>Former Smoot Tannery Site</vt:lpstr>
      <vt:lpstr>Jenkins Wholesale/Smoot Tannery </vt:lpstr>
      <vt:lpstr>Roadmap to Reuse</vt:lpstr>
      <vt:lpstr>PLAN Goals:</vt:lpstr>
      <vt:lpstr>Snapshot of outdoor recreation for economic growth in western north Carolina  </vt:lpstr>
      <vt:lpstr>Strategic Position of Site</vt:lpstr>
      <vt:lpstr>Reuse Options Must Support…</vt:lpstr>
      <vt:lpstr>Three Reuse Options Meet All Criteria:</vt:lpstr>
      <vt:lpstr>Recreation &amp; Entertainment Venue</vt:lpstr>
      <vt:lpstr>Indicators of Demand</vt:lpstr>
      <vt:lpstr>Recreation &amp; Entertainment Venue</vt:lpstr>
      <vt:lpstr>Food Hall - Incubator Model</vt:lpstr>
      <vt:lpstr>Opportunity Arc</vt:lpstr>
      <vt:lpstr>Food Hall - Incubator Model</vt:lpstr>
      <vt:lpstr>Competitive Landscape</vt:lpstr>
      <vt:lpstr>There’s $$ in this redevelopment  </vt:lpstr>
      <vt:lpstr>Where we are, where we’re going….  </vt:lpstr>
      <vt:lpstr>Action Items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Former Smoot Tannery Site</dc:title>
  <cp:lastModifiedBy>Meredith Detsch</cp:lastModifiedBy>
  <cp:revision>6</cp:revision>
  <dcterms:modified xsi:type="dcterms:W3CDTF">2024-10-17T22:55:35Z</dcterms:modified>
</cp:coreProperties>
</file>