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4" autoAdjust="0"/>
    <p:restoredTop sz="94660"/>
  </p:normalViewPr>
  <p:slideViewPr>
    <p:cSldViewPr snapToGrid="0">
      <p:cViewPr varScale="1">
        <p:scale>
          <a:sx n="150" d="100"/>
          <a:sy n="150" d="100"/>
        </p:scale>
        <p:origin x="624"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12/12/2024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12/12/2024</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12/12/2024</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12/12/2024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12/12/2024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12/12/2024</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12/12/2024</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990A3-FFEB-1768-040E-2264DA442935}"/>
              </a:ext>
            </a:extLst>
          </p:cNvPr>
          <p:cNvSpPr>
            <a:spLocks noGrp="1"/>
          </p:cNvSpPr>
          <p:nvPr>
            <p:ph type="ctrTitle"/>
          </p:nvPr>
        </p:nvSpPr>
        <p:spPr/>
        <p:txBody>
          <a:bodyPr/>
          <a:lstStyle/>
          <a:p>
            <a:r>
              <a:rPr lang="en-US" dirty="0"/>
              <a:t>Draft Unified Development Ordinance (UDO)</a:t>
            </a:r>
          </a:p>
        </p:txBody>
      </p:sp>
      <p:sp>
        <p:nvSpPr>
          <p:cNvPr id="3" name="Subtitle 2">
            <a:extLst>
              <a:ext uri="{FF2B5EF4-FFF2-40B4-BE49-F238E27FC236}">
                <a16:creationId xmlns:a16="http://schemas.microsoft.com/office/drawing/2014/main" id="{F8C6E80E-8EAC-26BA-1313-C82C15E44257}"/>
              </a:ext>
            </a:extLst>
          </p:cNvPr>
          <p:cNvSpPr>
            <a:spLocks noGrp="1"/>
          </p:cNvSpPr>
          <p:nvPr>
            <p:ph type="subTitle" idx="1"/>
          </p:nvPr>
        </p:nvSpPr>
        <p:spPr/>
        <p:txBody>
          <a:bodyPr/>
          <a:lstStyle/>
          <a:p>
            <a:r>
              <a:rPr lang="en-US" dirty="0"/>
              <a:t>Planning Board Public Hearing 12.12.24</a:t>
            </a:r>
          </a:p>
        </p:txBody>
      </p:sp>
    </p:spTree>
    <p:extLst>
      <p:ext uri="{BB962C8B-B14F-4D97-AF65-F5344CB8AC3E}">
        <p14:creationId xmlns:p14="http://schemas.microsoft.com/office/powerpoint/2010/main" val="271292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E7293-39FC-60DF-A29F-C7B791723A7D}"/>
              </a:ext>
            </a:extLst>
          </p:cNvPr>
          <p:cNvSpPr>
            <a:spLocks noGrp="1"/>
          </p:cNvSpPr>
          <p:nvPr>
            <p:ph type="title"/>
          </p:nvPr>
        </p:nvSpPr>
        <p:spPr/>
        <p:txBody>
          <a:bodyPr/>
          <a:lstStyle/>
          <a:p>
            <a:r>
              <a:rPr lang="en-US" dirty="0"/>
              <a:t>Article VIII</a:t>
            </a:r>
          </a:p>
        </p:txBody>
      </p:sp>
      <p:sp>
        <p:nvSpPr>
          <p:cNvPr id="3" name="Content Placeholder 2">
            <a:extLst>
              <a:ext uri="{FF2B5EF4-FFF2-40B4-BE49-F238E27FC236}">
                <a16:creationId xmlns:a16="http://schemas.microsoft.com/office/drawing/2014/main" id="{2F137DCD-6116-0883-BCE7-3E28839B073D}"/>
              </a:ext>
            </a:extLst>
          </p:cNvPr>
          <p:cNvSpPr>
            <a:spLocks noGrp="1"/>
          </p:cNvSpPr>
          <p:nvPr>
            <p:ph idx="1"/>
          </p:nvPr>
        </p:nvSpPr>
        <p:spPr/>
        <p:txBody>
          <a:bodyPr/>
          <a:lstStyle/>
          <a:p>
            <a:r>
              <a:rPr lang="en-US" dirty="0"/>
              <a:t>Administration </a:t>
            </a:r>
          </a:p>
          <a:p>
            <a:pPr lvl="1"/>
            <a:r>
              <a:rPr lang="en-US" dirty="0"/>
              <a:t>Guide for staff and the boards </a:t>
            </a:r>
          </a:p>
          <a:p>
            <a:pPr lvl="1"/>
            <a:r>
              <a:rPr lang="en-US" dirty="0"/>
              <a:t>Straightforward and follows statues, rules and procedures, and existing ordinances </a:t>
            </a:r>
          </a:p>
          <a:p>
            <a:pPr lvl="1"/>
            <a:r>
              <a:rPr lang="en-US" dirty="0"/>
              <a:t>All in one chapter now, not two</a:t>
            </a:r>
          </a:p>
          <a:p>
            <a:pPr lvl="1"/>
            <a:r>
              <a:rPr lang="en-US" dirty="0"/>
              <a:t>TRC- Technical Review Committee (staff) </a:t>
            </a:r>
          </a:p>
        </p:txBody>
      </p:sp>
    </p:spTree>
    <p:extLst>
      <p:ext uri="{BB962C8B-B14F-4D97-AF65-F5344CB8AC3E}">
        <p14:creationId xmlns:p14="http://schemas.microsoft.com/office/powerpoint/2010/main" val="3368730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01CF5-7486-ECD5-FAE1-79295AD382D9}"/>
              </a:ext>
            </a:extLst>
          </p:cNvPr>
          <p:cNvSpPr>
            <a:spLocks noGrp="1"/>
          </p:cNvSpPr>
          <p:nvPr>
            <p:ph type="title"/>
          </p:nvPr>
        </p:nvSpPr>
        <p:spPr/>
        <p:txBody>
          <a:bodyPr/>
          <a:lstStyle/>
          <a:p>
            <a:r>
              <a:rPr lang="en-US" dirty="0"/>
              <a:t>Article IX</a:t>
            </a:r>
          </a:p>
        </p:txBody>
      </p:sp>
      <p:sp>
        <p:nvSpPr>
          <p:cNvPr id="3" name="Content Placeholder 2">
            <a:extLst>
              <a:ext uri="{FF2B5EF4-FFF2-40B4-BE49-F238E27FC236}">
                <a16:creationId xmlns:a16="http://schemas.microsoft.com/office/drawing/2014/main" id="{28C73C1A-DA2C-B0BD-1428-429400EC72F7}"/>
              </a:ext>
            </a:extLst>
          </p:cNvPr>
          <p:cNvSpPr>
            <a:spLocks noGrp="1"/>
          </p:cNvSpPr>
          <p:nvPr>
            <p:ph idx="1"/>
          </p:nvPr>
        </p:nvSpPr>
        <p:spPr/>
        <p:txBody>
          <a:bodyPr/>
          <a:lstStyle/>
          <a:p>
            <a:r>
              <a:rPr lang="en-US" dirty="0"/>
              <a:t>Procedures- standard language for how you do all things with zoning, the processes </a:t>
            </a:r>
          </a:p>
          <a:p>
            <a:pPr lvl="1"/>
            <a:r>
              <a:rPr lang="en-US" dirty="0"/>
              <a:t>Development wishes to do X, must follow A-E example</a:t>
            </a:r>
          </a:p>
          <a:p>
            <a:pPr lvl="1"/>
            <a:r>
              <a:rPr lang="en-US" dirty="0"/>
              <a:t>Statutory guidelines </a:t>
            </a:r>
          </a:p>
          <a:p>
            <a:pPr lvl="1"/>
            <a:r>
              <a:rPr lang="en-US" dirty="0"/>
              <a:t>Amazing table to reference for everyone  on page 167</a:t>
            </a:r>
          </a:p>
          <a:p>
            <a:pPr lvl="1"/>
            <a:r>
              <a:rPr lang="en-US" dirty="0"/>
              <a:t>Not much can be changed here and limited on timelines and enforcement actions</a:t>
            </a:r>
          </a:p>
          <a:p>
            <a:pPr lvl="1"/>
            <a:r>
              <a:rPr lang="en-US" dirty="0"/>
              <a:t>Who’s who and determinations </a:t>
            </a:r>
          </a:p>
          <a:p>
            <a:endParaRPr lang="en-US" dirty="0"/>
          </a:p>
        </p:txBody>
      </p:sp>
    </p:spTree>
    <p:extLst>
      <p:ext uri="{BB962C8B-B14F-4D97-AF65-F5344CB8AC3E}">
        <p14:creationId xmlns:p14="http://schemas.microsoft.com/office/powerpoint/2010/main" val="17336506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5FFD9-AB19-B385-1189-241EB02BE932}"/>
              </a:ext>
            </a:extLst>
          </p:cNvPr>
          <p:cNvSpPr>
            <a:spLocks noGrp="1"/>
          </p:cNvSpPr>
          <p:nvPr>
            <p:ph type="title"/>
          </p:nvPr>
        </p:nvSpPr>
        <p:spPr/>
        <p:txBody>
          <a:bodyPr/>
          <a:lstStyle/>
          <a:p>
            <a:r>
              <a:rPr lang="en-US" dirty="0"/>
              <a:t>Article X</a:t>
            </a:r>
          </a:p>
        </p:txBody>
      </p:sp>
      <p:sp>
        <p:nvSpPr>
          <p:cNvPr id="3" name="Content Placeholder 2">
            <a:extLst>
              <a:ext uri="{FF2B5EF4-FFF2-40B4-BE49-F238E27FC236}">
                <a16:creationId xmlns:a16="http://schemas.microsoft.com/office/drawing/2014/main" id="{DAFB167D-E882-1DA5-C4CD-2164E5C5ADD6}"/>
              </a:ext>
            </a:extLst>
          </p:cNvPr>
          <p:cNvSpPr>
            <a:spLocks noGrp="1"/>
          </p:cNvSpPr>
          <p:nvPr>
            <p:ph idx="1"/>
          </p:nvPr>
        </p:nvSpPr>
        <p:spPr/>
        <p:txBody>
          <a:bodyPr/>
          <a:lstStyle/>
          <a:p>
            <a:r>
              <a:rPr lang="en-US" dirty="0"/>
              <a:t>Definitions of all the uses and items</a:t>
            </a:r>
          </a:p>
          <a:p>
            <a:r>
              <a:rPr lang="en-US" dirty="0"/>
              <a:t>Removed references to NAICS</a:t>
            </a:r>
          </a:p>
          <a:p>
            <a:pPr lvl="1"/>
            <a:r>
              <a:rPr lang="en-US" dirty="0"/>
              <a:t>Limited any flexibility to staff with interpretation </a:t>
            </a:r>
          </a:p>
          <a:p>
            <a:pPr lvl="1"/>
            <a:r>
              <a:rPr lang="en-US" dirty="0"/>
              <a:t>Codes changed frequently</a:t>
            </a:r>
          </a:p>
        </p:txBody>
      </p:sp>
    </p:spTree>
    <p:extLst>
      <p:ext uri="{BB962C8B-B14F-4D97-AF65-F5344CB8AC3E}">
        <p14:creationId xmlns:p14="http://schemas.microsoft.com/office/powerpoint/2010/main" val="10169301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E3884-1B9E-741B-FFDC-30251F83C2C5}"/>
              </a:ext>
            </a:extLst>
          </p:cNvPr>
          <p:cNvSpPr>
            <a:spLocks noGrp="1"/>
          </p:cNvSpPr>
          <p:nvPr>
            <p:ph type="title"/>
          </p:nvPr>
        </p:nvSpPr>
        <p:spPr/>
        <p:txBody>
          <a:bodyPr/>
          <a:lstStyle/>
          <a:p>
            <a:r>
              <a:rPr lang="en-US" dirty="0"/>
              <a:t>Appendixes </a:t>
            </a:r>
          </a:p>
        </p:txBody>
      </p:sp>
      <p:sp>
        <p:nvSpPr>
          <p:cNvPr id="3" name="Content Placeholder 2">
            <a:extLst>
              <a:ext uri="{FF2B5EF4-FFF2-40B4-BE49-F238E27FC236}">
                <a16:creationId xmlns:a16="http://schemas.microsoft.com/office/drawing/2014/main" id="{18987E85-BC38-92E4-CD68-A37B2A643B78}"/>
              </a:ext>
            </a:extLst>
          </p:cNvPr>
          <p:cNvSpPr>
            <a:spLocks noGrp="1"/>
          </p:cNvSpPr>
          <p:nvPr>
            <p:ph idx="1"/>
          </p:nvPr>
        </p:nvSpPr>
        <p:spPr/>
        <p:txBody>
          <a:bodyPr/>
          <a:lstStyle/>
          <a:p>
            <a:r>
              <a:rPr lang="en-US" dirty="0"/>
              <a:t>Subdivision plat checklists </a:t>
            </a:r>
          </a:p>
          <a:p>
            <a:pPr lvl="1"/>
            <a:r>
              <a:rPr lang="en-US" dirty="0"/>
              <a:t>Certificates </a:t>
            </a:r>
          </a:p>
          <a:p>
            <a:pPr lvl="1"/>
            <a:r>
              <a:rPr lang="en-US" dirty="0"/>
              <a:t>Statutory or local requirements to record a plat </a:t>
            </a:r>
          </a:p>
        </p:txBody>
      </p:sp>
    </p:spTree>
    <p:extLst>
      <p:ext uri="{BB962C8B-B14F-4D97-AF65-F5344CB8AC3E}">
        <p14:creationId xmlns:p14="http://schemas.microsoft.com/office/powerpoint/2010/main" val="2795091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DEA05-94FD-B40B-8363-E2CA091261D3}"/>
              </a:ext>
            </a:extLst>
          </p:cNvPr>
          <p:cNvSpPr>
            <a:spLocks noGrp="1"/>
          </p:cNvSpPr>
          <p:nvPr>
            <p:ph type="title"/>
          </p:nvPr>
        </p:nvSpPr>
        <p:spPr/>
        <p:txBody>
          <a:bodyPr/>
          <a:lstStyle/>
          <a:p>
            <a:r>
              <a:rPr lang="en-US" dirty="0"/>
              <a:t>Living Document</a:t>
            </a:r>
          </a:p>
        </p:txBody>
      </p:sp>
      <p:sp>
        <p:nvSpPr>
          <p:cNvPr id="3" name="Content Placeholder 2">
            <a:extLst>
              <a:ext uri="{FF2B5EF4-FFF2-40B4-BE49-F238E27FC236}">
                <a16:creationId xmlns:a16="http://schemas.microsoft.com/office/drawing/2014/main" id="{49368F75-6689-60FB-C2FC-41A55BDFF89D}"/>
              </a:ext>
            </a:extLst>
          </p:cNvPr>
          <p:cNvSpPr>
            <a:spLocks noGrp="1"/>
          </p:cNvSpPr>
          <p:nvPr>
            <p:ph idx="1"/>
          </p:nvPr>
        </p:nvSpPr>
        <p:spPr/>
        <p:txBody>
          <a:bodyPr/>
          <a:lstStyle/>
          <a:p>
            <a:r>
              <a:rPr lang="en-US" dirty="0"/>
              <a:t>Things we want to add in….now or later?</a:t>
            </a:r>
          </a:p>
          <a:p>
            <a:pPr lvl="1"/>
            <a:r>
              <a:rPr lang="en-US" dirty="0"/>
              <a:t>River District is not ready but have a placeholder</a:t>
            </a:r>
          </a:p>
          <a:p>
            <a:pPr lvl="1"/>
            <a:r>
              <a:rPr lang="en-US" dirty="0"/>
              <a:t>SB 382 will dictate a lot moving forward with text amendments</a:t>
            </a:r>
          </a:p>
          <a:p>
            <a:pPr lvl="1"/>
            <a:r>
              <a:rPr lang="en-US" dirty="0"/>
              <a:t>Multi-family Conditional District </a:t>
            </a:r>
          </a:p>
          <a:p>
            <a:pPr lvl="1"/>
            <a:r>
              <a:rPr lang="en-US" dirty="0"/>
              <a:t>Cluster Subdivisions/Cottage neighborhoods </a:t>
            </a:r>
          </a:p>
          <a:p>
            <a:pPr lvl="1"/>
            <a:r>
              <a:rPr lang="en-US" dirty="0"/>
              <a:t>Do we want to add in Wireless Communication Ordinance? </a:t>
            </a:r>
          </a:p>
          <a:p>
            <a:pPr lvl="1"/>
            <a:r>
              <a:rPr lang="en-US" dirty="0"/>
              <a:t>Anything else?</a:t>
            </a:r>
          </a:p>
          <a:p>
            <a:pPr lvl="1"/>
            <a:endParaRPr lang="en-US" dirty="0"/>
          </a:p>
        </p:txBody>
      </p:sp>
    </p:spTree>
    <p:extLst>
      <p:ext uri="{BB962C8B-B14F-4D97-AF65-F5344CB8AC3E}">
        <p14:creationId xmlns:p14="http://schemas.microsoft.com/office/powerpoint/2010/main" val="26405339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AB46B-6FC6-1FC2-0C61-E2633DC730F0}"/>
              </a:ext>
            </a:extLst>
          </p:cNvPr>
          <p:cNvSpPr>
            <a:spLocks noGrp="1"/>
          </p:cNvSpPr>
          <p:nvPr>
            <p:ph type="title"/>
          </p:nvPr>
        </p:nvSpPr>
        <p:spPr/>
        <p:txBody>
          <a:bodyPr/>
          <a:lstStyle/>
          <a:p>
            <a:pPr algn="ctr"/>
            <a:r>
              <a:rPr lang="en-US" dirty="0"/>
              <a:t>Homework Assignments  </a:t>
            </a:r>
          </a:p>
        </p:txBody>
      </p:sp>
      <p:sp>
        <p:nvSpPr>
          <p:cNvPr id="3" name="Content Placeholder 2">
            <a:extLst>
              <a:ext uri="{FF2B5EF4-FFF2-40B4-BE49-F238E27FC236}">
                <a16:creationId xmlns:a16="http://schemas.microsoft.com/office/drawing/2014/main" id="{19D44CC3-E0D0-6D90-D3FF-5A1F22A4A9CA}"/>
              </a:ext>
            </a:extLst>
          </p:cNvPr>
          <p:cNvSpPr>
            <a:spLocks noGrp="1"/>
          </p:cNvSpPr>
          <p:nvPr>
            <p:ph idx="1"/>
          </p:nvPr>
        </p:nvSpPr>
        <p:spPr>
          <a:xfrm>
            <a:off x="3869268" y="342900"/>
            <a:ext cx="7315200" cy="5641848"/>
          </a:xfrm>
        </p:spPr>
        <p:txBody>
          <a:bodyPr>
            <a:normAutofit fontScale="92500" lnSpcReduction="10000"/>
          </a:bodyPr>
          <a:lstStyle/>
          <a:p>
            <a:r>
              <a:rPr lang="en-US" dirty="0"/>
              <a:t>All comments due on the 23</a:t>
            </a:r>
            <a:r>
              <a:rPr lang="en-US" baseline="30000" dirty="0"/>
              <a:t>rd</a:t>
            </a:r>
            <a:r>
              <a:rPr lang="en-US" dirty="0"/>
              <a:t> of December to Adam with WR</a:t>
            </a:r>
          </a:p>
          <a:p>
            <a:r>
              <a:rPr lang="en-US" dirty="0"/>
              <a:t>Staff one on one meetings (Pick one)</a:t>
            </a:r>
          </a:p>
          <a:p>
            <a:pPr lvl="1"/>
            <a:r>
              <a:rPr lang="en-US" dirty="0"/>
              <a:t>Monday December 16</a:t>
            </a:r>
            <a:r>
              <a:rPr lang="en-US" baseline="30000" dirty="0"/>
              <a:t>th</a:t>
            </a:r>
            <a:r>
              <a:rPr lang="en-US" dirty="0"/>
              <a:t> </a:t>
            </a:r>
          </a:p>
          <a:p>
            <a:pPr lvl="2"/>
            <a:r>
              <a:rPr lang="en-US" dirty="0"/>
              <a:t>10:00 am</a:t>
            </a:r>
          </a:p>
          <a:p>
            <a:pPr lvl="2"/>
            <a:r>
              <a:rPr lang="en-US" dirty="0"/>
              <a:t>2:00 pm</a:t>
            </a:r>
          </a:p>
          <a:p>
            <a:pPr lvl="2"/>
            <a:r>
              <a:rPr lang="en-US" dirty="0"/>
              <a:t>4:00 pm</a:t>
            </a:r>
          </a:p>
          <a:p>
            <a:pPr lvl="1"/>
            <a:r>
              <a:rPr lang="en-US" dirty="0"/>
              <a:t>Tuesday December 17</a:t>
            </a:r>
            <a:r>
              <a:rPr lang="en-US" baseline="30000" dirty="0"/>
              <a:t>th</a:t>
            </a:r>
            <a:r>
              <a:rPr lang="en-US" dirty="0"/>
              <a:t> </a:t>
            </a:r>
          </a:p>
          <a:p>
            <a:pPr lvl="2"/>
            <a:r>
              <a:rPr lang="en-US" dirty="0"/>
              <a:t>8:00 am</a:t>
            </a:r>
          </a:p>
          <a:p>
            <a:pPr lvl="2"/>
            <a:r>
              <a:rPr lang="en-US" dirty="0"/>
              <a:t>9:00 am</a:t>
            </a:r>
          </a:p>
          <a:p>
            <a:pPr lvl="2"/>
            <a:r>
              <a:rPr lang="en-US" dirty="0"/>
              <a:t>10:00 am</a:t>
            </a:r>
          </a:p>
          <a:p>
            <a:pPr lvl="2"/>
            <a:r>
              <a:rPr lang="en-US" dirty="0"/>
              <a:t>11:00 am </a:t>
            </a:r>
          </a:p>
          <a:p>
            <a:pPr lvl="1"/>
            <a:r>
              <a:rPr lang="en-US" dirty="0"/>
              <a:t>Wednesday December 18</a:t>
            </a:r>
            <a:r>
              <a:rPr lang="en-US" baseline="30000" dirty="0"/>
              <a:t>th</a:t>
            </a:r>
            <a:r>
              <a:rPr lang="en-US" dirty="0"/>
              <a:t> </a:t>
            </a:r>
          </a:p>
          <a:p>
            <a:pPr lvl="2"/>
            <a:r>
              <a:rPr lang="en-US" dirty="0"/>
              <a:t>8:30 am</a:t>
            </a:r>
          </a:p>
          <a:p>
            <a:pPr lvl="2"/>
            <a:r>
              <a:rPr lang="en-US" dirty="0"/>
              <a:t>11:30 am </a:t>
            </a:r>
          </a:p>
          <a:p>
            <a:pPr lvl="2"/>
            <a:r>
              <a:rPr lang="en-US" dirty="0"/>
              <a:t>2:30 pm </a:t>
            </a:r>
          </a:p>
          <a:p>
            <a:pPr lvl="1"/>
            <a:r>
              <a:rPr lang="en-US" dirty="0"/>
              <a:t>Monday December 23</a:t>
            </a:r>
            <a:r>
              <a:rPr lang="en-US" baseline="30000" dirty="0"/>
              <a:t>rd</a:t>
            </a:r>
            <a:r>
              <a:rPr lang="en-US" dirty="0"/>
              <a:t> </a:t>
            </a:r>
          </a:p>
          <a:p>
            <a:pPr lvl="2"/>
            <a:r>
              <a:rPr lang="en-US" dirty="0"/>
              <a:t>8:00 -1:00 pm </a:t>
            </a:r>
          </a:p>
          <a:p>
            <a:pPr lvl="2"/>
            <a:r>
              <a:rPr lang="en-US" dirty="0"/>
              <a:t>2:00 pm-4:00 pm </a:t>
            </a:r>
          </a:p>
          <a:p>
            <a:pPr lvl="2"/>
            <a:endParaRPr lang="en-US" dirty="0"/>
          </a:p>
          <a:p>
            <a:pPr marL="0" indent="0">
              <a:buNone/>
            </a:pPr>
            <a:r>
              <a:rPr lang="en-US" dirty="0"/>
              <a:t>Any final thoughts on SB 382 and schedule?</a:t>
            </a:r>
          </a:p>
        </p:txBody>
      </p:sp>
      <p:pic>
        <p:nvPicPr>
          <p:cNvPr id="5" name="Graphic 4" descr="Man wearing a hat">
            <a:extLst>
              <a:ext uri="{FF2B5EF4-FFF2-40B4-BE49-F238E27FC236}">
                <a16:creationId xmlns:a16="http://schemas.microsoft.com/office/drawing/2014/main" id="{9C398D3C-4254-203C-0471-3789E3868A2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788400" y="3424428"/>
            <a:ext cx="2152650" cy="1848471"/>
          </a:xfrm>
          <a:prstGeom prst="rect">
            <a:avLst/>
          </a:prstGeom>
        </p:spPr>
      </p:pic>
    </p:spTree>
    <p:extLst>
      <p:ext uri="{BB962C8B-B14F-4D97-AF65-F5344CB8AC3E}">
        <p14:creationId xmlns:p14="http://schemas.microsoft.com/office/powerpoint/2010/main" val="11622100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718A0-73E5-2DB5-4FC4-E257A6476D1E}"/>
              </a:ext>
            </a:extLst>
          </p:cNvPr>
          <p:cNvSpPr>
            <a:spLocks noGrp="1"/>
          </p:cNvSpPr>
          <p:nvPr>
            <p:ph type="title"/>
          </p:nvPr>
        </p:nvSpPr>
        <p:spPr/>
        <p:txBody>
          <a:bodyPr/>
          <a:lstStyle/>
          <a:p>
            <a:r>
              <a:rPr lang="en-US" dirty="0"/>
              <a:t>Public Input </a:t>
            </a:r>
          </a:p>
        </p:txBody>
      </p:sp>
      <p:sp>
        <p:nvSpPr>
          <p:cNvPr id="3" name="Content Placeholder 2">
            <a:extLst>
              <a:ext uri="{FF2B5EF4-FFF2-40B4-BE49-F238E27FC236}">
                <a16:creationId xmlns:a16="http://schemas.microsoft.com/office/drawing/2014/main" id="{2A84D52F-8605-90AB-5584-DB112D8D81CF}"/>
              </a:ext>
            </a:extLst>
          </p:cNvPr>
          <p:cNvSpPr>
            <a:spLocks noGrp="1"/>
          </p:cNvSpPr>
          <p:nvPr>
            <p:ph idx="1"/>
          </p:nvPr>
        </p:nvSpPr>
        <p:spPr/>
        <p:txBody>
          <a:bodyPr/>
          <a:lstStyle/>
          <a:p>
            <a:r>
              <a:rPr lang="en-US" dirty="0"/>
              <a:t>Please let us know your comments/questions </a:t>
            </a:r>
          </a:p>
          <a:p>
            <a:r>
              <a:rPr lang="en-US" dirty="0"/>
              <a:t>Votes</a:t>
            </a:r>
          </a:p>
        </p:txBody>
      </p:sp>
    </p:spTree>
    <p:extLst>
      <p:ext uri="{BB962C8B-B14F-4D97-AF65-F5344CB8AC3E}">
        <p14:creationId xmlns:p14="http://schemas.microsoft.com/office/powerpoint/2010/main" val="32965440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0CF96-DEDE-58AF-1564-B7C5B2627FDB}"/>
              </a:ext>
            </a:extLst>
          </p:cNvPr>
          <p:cNvSpPr>
            <a:spLocks noGrp="1"/>
          </p:cNvSpPr>
          <p:nvPr>
            <p:ph type="title"/>
          </p:nvPr>
        </p:nvSpPr>
        <p:spPr/>
        <p:txBody>
          <a:bodyPr/>
          <a:lstStyle/>
          <a:p>
            <a:r>
              <a:rPr lang="en-US" dirty="0"/>
              <a:t>Next Steps </a:t>
            </a:r>
          </a:p>
        </p:txBody>
      </p:sp>
      <p:sp>
        <p:nvSpPr>
          <p:cNvPr id="3" name="Content Placeholder 2">
            <a:extLst>
              <a:ext uri="{FF2B5EF4-FFF2-40B4-BE49-F238E27FC236}">
                <a16:creationId xmlns:a16="http://schemas.microsoft.com/office/drawing/2014/main" id="{BD37A038-62BA-A368-C165-F95025B9711F}"/>
              </a:ext>
            </a:extLst>
          </p:cNvPr>
          <p:cNvSpPr>
            <a:spLocks noGrp="1"/>
          </p:cNvSpPr>
          <p:nvPr>
            <p:ph idx="1"/>
          </p:nvPr>
        </p:nvSpPr>
        <p:spPr>
          <a:xfrm>
            <a:off x="3869268" y="501650"/>
            <a:ext cx="7315200" cy="5483098"/>
          </a:xfrm>
        </p:spPr>
        <p:txBody>
          <a:bodyPr>
            <a:normAutofit lnSpcReduction="10000"/>
          </a:bodyPr>
          <a:lstStyle/>
          <a:p>
            <a:r>
              <a:rPr lang="en-US" dirty="0"/>
              <a:t>Next Meeting- January 9</a:t>
            </a:r>
            <a:r>
              <a:rPr lang="en-US" baseline="30000" dirty="0"/>
              <a:t>th</a:t>
            </a:r>
            <a:r>
              <a:rPr lang="en-US" dirty="0"/>
              <a:t> or 16</a:t>
            </a:r>
            <a:r>
              <a:rPr lang="en-US" baseline="30000" dirty="0"/>
              <a:t>th</a:t>
            </a:r>
            <a:r>
              <a:rPr lang="en-US" dirty="0"/>
              <a:t> is available to meet and even vote if the PB is comfortable; additional public hearings and input meetings will be scheduled for those days </a:t>
            </a:r>
          </a:p>
          <a:p>
            <a:r>
              <a:rPr lang="en-US" dirty="0"/>
              <a:t>Board of Commissioners would meet at the end of January on this and call for the Public Hearing beginning of February or end of January for the hearing to be in late February </a:t>
            </a:r>
          </a:p>
          <a:p>
            <a:r>
              <a:rPr lang="en-US" b="1" dirty="0"/>
              <a:t>Training to be set up with N Focus- dates in late January or February? </a:t>
            </a:r>
            <a:br>
              <a:rPr lang="en-US" dirty="0"/>
            </a:br>
            <a:endParaRPr lang="en-US" dirty="0"/>
          </a:p>
          <a:p>
            <a:pPr lvl="1"/>
            <a:r>
              <a:rPr lang="en-US" dirty="0"/>
              <a:t>January 14</a:t>
            </a:r>
            <a:r>
              <a:rPr lang="en-US" baseline="30000" dirty="0"/>
              <a:t>th</a:t>
            </a:r>
            <a:endParaRPr lang="en-US" dirty="0"/>
          </a:p>
          <a:p>
            <a:pPr lvl="1"/>
            <a:r>
              <a:rPr lang="en-US" dirty="0"/>
              <a:t>January 21</a:t>
            </a:r>
            <a:r>
              <a:rPr lang="en-US" baseline="30000" dirty="0"/>
              <a:t>st</a:t>
            </a:r>
            <a:r>
              <a:rPr lang="en-US" dirty="0"/>
              <a:t> </a:t>
            </a:r>
          </a:p>
          <a:p>
            <a:pPr lvl="1"/>
            <a:r>
              <a:rPr lang="en-US" dirty="0"/>
              <a:t>January 28</a:t>
            </a:r>
            <a:r>
              <a:rPr lang="en-US" baseline="30000" dirty="0"/>
              <a:t>th</a:t>
            </a:r>
            <a:r>
              <a:rPr lang="en-US" dirty="0"/>
              <a:t> </a:t>
            </a:r>
          </a:p>
          <a:p>
            <a:pPr lvl="1"/>
            <a:r>
              <a:rPr lang="en-US" dirty="0"/>
              <a:t>January 30</a:t>
            </a:r>
            <a:r>
              <a:rPr lang="en-US" baseline="30000" dirty="0"/>
              <a:t>th</a:t>
            </a:r>
            <a:r>
              <a:rPr lang="en-US" dirty="0"/>
              <a:t> </a:t>
            </a:r>
          </a:p>
          <a:p>
            <a:pPr lvl="1"/>
            <a:r>
              <a:rPr lang="en-US" dirty="0"/>
              <a:t>February 6</a:t>
            </a:r>
            <a:r>
              <a:rPr lang="en-US" baseline="30000" dirty="0"/>
              <a:t>th</a:t>
            </a:r>
            <a:r>
              <a:rPr lang="en-US" dirty="0"/>
              <a:t> </a:t>
            </a:r>
          </a:p>
          <a:p>
            <a:pPr lvl="1"/>
            <a:r>
              <a:rPr lang="en-US" dirty="0"/>
              <a:t>February 11</a:t>
            </a:r>
            <a:r>
              <a:rPr lang="en-US" baseline="30000" dirty="0"/>
              <a:t>th</a:t>
            </a:r>
            <a:r>
              <a:rPr lang="en-US" dirty="0"/>
              <a:t> </a:t>
            </a:r>
          </a:p>
          <a:p>
            <a:pPr lvl="1"/>
            <a:r>
              <a:rPr lang="en-US" dirty="0"/>
              <a:t>February 13</a:t>
            </a:r>
            <a:r>
              <a:rPr lang="en-US" baseline="30000" dirty="0"/>
              <a:t>th</a:t>
            </a:r>
            <a:r>
              <a:rPr lang="en-US" dirty="0"/>
              <a:t> </a:t>
            </a:r>
          </a:p>
          <a:p>
            <a:pPr lvl="1"/>
            <a:r>
              <a:rPr lang="en-US" dirty="0"/>
              <a:t>February 18</a:t>
            </a:r>
            <a:r>
              <a:rPr lang="en-US" baseline="30000" dirty="0"/>
              <a:t>th</a:t>
            </a:r>
            <a:r>
              <a:rPr lang="en-US" dirty="0"/>
              <a:t> </a:t>
            </a:r>
          </a:p>
          <a:p>
            <a:pPr lvl="1"/>
            <a:r>
              <a:rPr lang="en-US" dirty="0"/>
              <a:t>February 20</a:t>
            </a:r>
            <a:r>
              <a:rPr lang="en-US" baseline="30000" dirty="0"/>
              <a:t>th</a:t>
            </a:r>
            <a:r>
              <a:rPr lang="en-US" dirty="0"/>
              <a:t> </a:t>
            </a:r>
          </a:p>
          <a:p>
            <a:pPr lvl="1"/>
            <a:endParaRPr lang="en-US" dirty="0"/>
          </a:p>
        </p:txBody>
      </p:sp>
    </p:spTree>
    <p:extLst>
      <p:ext uri="{BB962C8B-B14F-4D97-AF65-F5344CB8AC3E}">
        <p14:creationId xmlns:p14="http://schemas.microsoft.com/office/powerpoint/2010/main" val="1293718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EA8C8-6485-6388-E6FC-B71209C0984D}"/>
              </a:ext>
            </a:extLst>
          </p:cNvPr>
          <p:cNvSpPr>
            <a:spLocks noGrp="1"/>
          </p:cNvSpPr>
          <p:nvPr>
            <p:ph type="title"/>
          </p:nvPr>
        </p:nvSpPr>
        <p:spPr/>
        <p:txBody>
          <a:bodyPr>
            <a:normAutofit/>
          </a:bodyPr>
          <a:lstStyle/>
          <a:p>
            <a:r>
              <a:rPr lang="en-US" sz="5400" dirty="0"/>
              <a:t>Tonight’s Review</a:t>
            </a:r>
          </a:p>
        </p:txBody>
      </p:sp>
      <p:sp>
        <p:nvSpPr>
          <p:cNvPr id="3" name="Content Placeholder 2">
            <a:extLst>
              <a:ext uri="{FF2B5EF4-FFF2-40B4-BE49-F238E27FC236}">
                <a16:creationId xmlns:a16="http://schemas.microsoft.com/office/drawing/2014/main" id="{3B5AC4EA-B029-2D5C-5763-0D9993C56581}"/>
              </a:ext>
            </a:extLst>
          </p:cNvPr>
          <p:cNvSpPr>
            <a:spLocks noGrp="1"/>
          </p:cNvSpPr>
          <p:nvPr>
            <p:ph idx="1"/>
          </p:nvPr>
        </p:nvSpPr>
        <p:spPr/>
        <p:txBody>
          <a:bodyPr>
            <a:normAutofit lnSpcReduction="10000"/>
          </a:bodyPr>
          <a:lstStyle/>
          <a:p>
            <a:r>
              <a:rPr lang="en-US" sz="3600" dirty="0"/>
              <a:t>High level overview of the articles</a:t>
            </a:r>
          </a:p>
          <a:p>
            <a:r>
              <a:rPr lang="en-US" sz="3600" dirty="0"/>
              <a:t>Concerns/Questions</a:t>
            </a:r>
          </a:p>
          <a:p>
            <a:r>
              <a:rPr lang="en-US" sz="3600" dirty="0"/>
              <a:t>Homework assignments</a:t>
            </a:r>
          </a:p>
          <a:p>
            <a:r>
              <a:rPr lang="en-US" sz="3600" dirty="0"/>
              <a:t>1:1 Meetings with staff</a:t>
            </a:r>
          </a:p>
          <a:p>
            <a:pPr lvl="1"/>
            <a:r>
              <a:rPr lang="en-US" sz="3400" dirty="0"/>
              <a:t>16, 17, 18, 23 are open</a:t>
            </a:r>
          </a:p>
          <a:p>
            <a:pPr lvl="1"/>
            <a:r>
              <a:rPr lang="en-US" sz="3400" dirty="0"/>
              <a:t>All comments to WR on the 23</a:t>
            </a:r>
          </a:p>
          <a:p>
            <a:r>
              <a:rPr lang="en-US" sz="3600" dirty="0"/>
              <a:t>Schedules and outcomes </a:t>
            </a:r>
          </a:p>
          <a:p>
            <a:r>
              <a:rPr lang="en-US" sz="3600" dirty="0"/>
              <a:t>SB 382 Discussion on moving forward</a:t>
            </a:r>
          </a:p>
        </p:txBody>
      </p:sp>
    </p:spTree>
    <p:extLst>
      <p:ext uri="{BB962C8B-B14F-4D97-AF65-F5344CB8AC3E}">
        <p14:creationId xmlns:p14="http://schemas.microsoft.com/office/powerpoint/2010/main" val="2881686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E2F59-2D8C-138D-3C1D-CC441D9AA821}"/>
              </a:ext>
            </a:extLst>
          </p:cNvPr>
          <p:cNvSpPr>
            <a:spLocks noGrp="1"/>
          </p:cNvSpPr>
          <p:nvPr>
            <p:ph type="title"/>
          </p:nvPr>
        </p:nvSpPr>
        <p:spPr/>
        <p:txBody>
          <a:bodyPr/>
          <a:lstStyle/>
          <a:p>
            <a:r>
              <a:rPr lang="en-US" dirty="0"/>
              <a:t>Article I</a:t>
            </a:r>
          </a:p>
        </p:txBody>
      </p:sp>
      <p:sp>
        <p:nvSpPr>
          <p:cNvPr id="3" name="Content Placeholder 2">
            <a:extLst>
              <a:ext uri="{FF2B5EF4-FFF2-40B4-BE49-F238E27FC236}">
                <a16:creationId xmlns:a16="http://schemas.microsoft.com/office/drawing/2014/main" id="{61C7D73C-698C-D043-A4DD-381D520A0959}"/>
              </a:ext>
            </a:extLst>
          </p:cNvPr>
          <p:cNvSpPr>
            <a:spLocks noGrp="1"/>
          </p:cNvSpPr>
          <p:nvPr>
            <p:ph idx="1"/>
          </p:nvPr>
        </p:nvSpPr>
        <p:spPr/>
        <p:txBody>
          <a:bodyPr/>
          <a:lstStyle/>
          <a:p>
            <a:r>
              <a:rPr lang="en-US" dirty="0"/>
              <a:t>General Provisions – speaks to your enabling legislation </a:t>
            </a:r>
          </a:p>
          <a:p>
            <a:r>
              <a:rPr lang="en-US" dirty="0"/>
              <a:t>Why and Where we have zoning</a:t>
            </a:r>
          </a:p>
          <a:p>
            <a:r>
              <a:rPr lang="en-US" dirty="0"/>
              <a:t>Transition from one ordinance to another (nonconformities)</a:t>
            </a:r>
          </a:p>
        </p:txBody>
      </p:sp>
    </p:spTree>
    <p:extLst>
      <p:ext uri="{BB962C8B-B14F-4D97-AF65-F5344CB8AC3E}">
        <p14:creationId xmlns:p14="http://schemas.microsoft.com/office/powerpoint/2010/main" val="3754379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568FF-F86C-1291-A8A0-60EC09422B01}"/>
              </a:ext>
            </a:extLst>
          </p:cNvPr>
          <p:cNvSpPr>
            <a:spLocks noGrp="1"/>
          </p:cNvSpPr>
          <p:nvPr>
            <p:ph type="title"/>
          </p:nvPr>
        </p:nvSpPr>
        <p:spPr/>
        <p:txBody>
          <a:bodyPr/>
          <a:lstStyle/>
          <a:p>
            <a:r>
              <a:rPr lang="en-US" dirty="0"/>
              <a:t>Article II</a:t>
            </a:r>
          </a:p>
        </p:txBody>
      </p:sp>
      <p:sp>
        <p:nvSpPr>
          <p:cNvPr id="3" name="Content Placeholder 2">
            <a:extLst>
              <a:ext uri="{FF2B5EF4-FFF2-40B4-BE49-F238E27FC236}">
                <a16:creationId xmlns:a16="http://schemas.microsoft.com/office/drawing/2014/main" id="{95C1B560-7B1C-F0F5-E639-40DD593FB3A9}"/>
              </a:ext>
            </a:extLst>
          </p:cNvPr>
          <p:cNvSpPr>
            <a:spLocks noGrp="1"/>
          </p:cNvSpPr>
          <p:nvPr>
            <p:ph idx="1"/>
          </p:nvPr>
        </p:nvSpPr>
        <p:spPr/>
        <p:txBody>
          <a:bodyPr/>
          <a:lstStyle/>
          <a:p>
            <a:r>
              <a:rPr lang="en-US" dirty="0"/>
              <a:t>Zoning Districts </a:t>
            </a:r>
          </a:p>
          <a:p>
            <a:pPr lvl="1"/>
            <a:r>
              <a:rPr lang="en-US" dirty="0"/>
              <a:t>Conventional and Conditional Districts </a:t>
            </a:r>
          </a:p>
          <a:p>
            <a:pPr lvl="1"/>
            <a:r>
              <a:rPr lang="en-US" dirty="0"/>
              <a:t>Overlay Districts</a:t>
            </a:r>
          </a:p>
          <a:p>
            <a:pPr lvl="1"/>
            <a:endParaRPr lang="en-US" dirty="0"/>
          </a:p>
          <a:p>
            <a:r>
              <a:rPr lang="en-US" dirty="0"/>
              <a:t>Not a lot of changes other than adding a placeholder for the River District and Conditional District in R-20 to match the rest of the districts.  </a:t>
            </a:r>
          </a:p>
          <a:p>
            <a:r>
              <a:rPr lang="en-US" dirty="0"/>
              <a:t>Removal of Corridor Overlay</a:t>
            </a:r>
          </a:p>
          <a:p>
            <a:r>
              <a:rPr lang="en-US" dirty="0"/>
              <a:t>More graphics/tables for setbacks and lots sizes </a:t>
            </a:r>
          </a:p>
          <a:p>
            <a:endParaRPr lang="en-US" dirty="0"/>
          </a:p>
        </p:txBody>
      </p:sp>
    </p:spTree>
    <p:extLst>
      <p:ext uri="{BB962C8B-B14F-4D97-AF65-F5344CB8AC3E}">
        <p14:creationId xmlns:p14="http://schemas.microsoft.com/office/powerpoint/2010/main" val="19094471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686E9-6DE4-30E3-E16A-981424836131}"/>
              </a:ext>
            </a:extLst>
          </p:cNvPr>
          <p:cNvSpPr>
            <a:spLocks noGrp="1"/>
          </p:cNvSpPr>
          <p:nvPr>
            <p:ph type="title"/>
          </p:nvPr>
        </p:nvSpPr>
        <p:spPr/>
        <p:txBody>
          <a:bodyPr/>
          <a:lstStyle/>
          <a:p>
            <a:r>
              <a:rPr lang="en-US" dirty="0"/>
              <a:t>Article III</a:t>
            </a:r>
          </a:p>
        </p:txBody>
      </p:sp>
      <p:sp>
        <p:nvSpPr>
          <p:cNvPr id="3" name="Content Placeholder 2">
            <a:extLst>
              <a:ext uri="{FF2B5EF4-FFF2-40B4-BE49-F238E27FC236}">
                <a16:creationId xmlns:a16="http://schemas.microsoft.com/office/drawing/2014/main" id="{1009771F-E5C8-64AB-7B24-FA94986AEFCC}"/>
              </a:ext>
            </a:extLst>
          </p:cNvPr>
          <p:cNvSpPr>
            <a:spLocks noGrp="1"/>
          </p:cNvSpPr>
          <p:nvPr>
            <p:ph idx="1"/>
          </p:nvPr>
        </p:nvSpPr>
        <p:spPr/>
        <p:txBody>
          <a:bodyPr/>
          <a:lstStyle/>
          <a:p>
            <a:r>
              <a:rPr lang="en-US" dirty="0"/>
              <a:t>Table of Uses </a:t>
            </a:r>
          </a:p>
          <a:p>
            <a:pPr lvl="1"/>
            <a:r>
              <a:rPr lang="en-US" dirty="0"/>
              <a:t>Some changes with combining like uses</a:t>
            </a:r>
          </a:p>
          <a:p>
            <a:pPr lvl="1"/>
            <a:r>
              <a:rPr lang="en-US" dirty="0"/>
              <a:t>Supplemental standards updated in areas </a:t>
            </a:r>
          </a:p>
          <a:p>
            <a:pPr lvl="1"/>
            <a:endParaRPr lang="en-US" dirty="0"/>
          </a:p>
        </p:txBody>
      </p:sp>
    </p:spTree>
    <p:extLst>
      <p:ext uri="{BB962C8B-B14F-4D97-AF65-F5344CB8AC3E}">
        <p14:creationId xmlns:p14="http://schemas.microsoft.com/office/powerpoint/2010/main" val="3438927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80B91-6EAE-E320-B173-85C9EFF188E8}"/>
              </a:ext>
            </a:extLst>
          </p:cNvPr>
          <p:cNvSpPr>
            <a:spLocks noGrp="1"/>
          </p:cNvSpPr>
          <p:nvPr>
            <p:ph type="title"/>
          </p:nvPr>
        </p:nvSpPr>
        <p:spPr/>
        <p:txBody>
          <a:bodyPr/>
          <a:lstStyle/>
          <a:p>
            <a:r>
              <a:rPr lang="en-US" dirty="0"/>
              <a:t>Article IV</a:t>
            </a:r>
          </a:p>
        </p:txBody>
      </p:sp>
      <p:sp>
        <p:nvSpPr>
          <p:cNvPr id="3" name="Content Placeholder 2">
            <a:extLst>
              <a:ext uri="{FF2B5EF4-FFF2-40B4-BE49-F238E27FC236}">
                <a16:creationId xmlns:a16="http://schemas.microsoft.com/office/drawing/2014/main" id="{14F2A78F-3295-A73A-8327-1385C76E8D7F}"/>
              </a:ext>
            </a:extLst>
          </p:cNvPr>
          <p:cNvSpPr>
            <a:spLocks noGrp="1"/>
          </p:cNvSpPr>
          <p:nvPr>
            <p:ph idx="1"/>
          </p:nvPr>
        </p:nvSpPr>
        <p:spPr/>
        <p:txBody>
          <a:bodyPr/>
          <a:lstStyle/>
          <a:p>
            <a:r>
              <a:rPr lang="en-US" dirty="0"/>
              <a:t>Subdivision and Infrastructure </a:t>
            </a:r>
          </a:p>
          <a:p>
            <a:pPr lvl="1"/>
            <a:r>
              <a:rPr lang="en-US" dirty="0"/>
              <a:t>Remained similar with intent and uses </a:t>
            </a:r>
          </a:p>
        </p:txBody>
      </p:sp>
    </p:spTree>
    <p:extLst>
      <p:ext uri="{BB962C8B-B14F-4D97-AF65-F5344CB8AC3E}">
        <p14:creationId xmlns:p14="http://schemas.microsoft.com/office/powerpoint/2010/main" val="3192695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64FBB-8672-EF57-EC05-F3C27733798D}"/>
              </a:ext>
            </a:extLst>
          </p:cNvPr>
          <p:cNvSpPr>
            <a:spLocks noGrp="1"/>
          </p:cNvSpPr>
          <p:nvPr>
            <p:ph type="title"/>
          </p:nvPr>
        </p:nvSpPr>
        <p:spPr/>
        <p:txBody>
          <a:bodyPr/>
          <a:lstStyle/>
          <a:p>
            <a:r>
              <a:rPr lang="en-US" dirty="0"/>
              <a:t>Article V</a:t>
            </a:r>
          </a:p>
        </p:txBody>
      </p:sp>
      <p:sp>
        <p:nvSpPr>
          <p:cNvPr id="3" name="Content Placeholder 2">
            <a:extLst>
              <a:ext uri="{FF2B5EF4-FFF2-40B4-BE49-F238E27FC236}">
                <a16:creationId xmlns:a16="http://schemas.microsoft.com/office/drawing/2014/main" id="{04B7F6FD-8E35-88C1-2F06-A41714315C69}"/>
              </a:ext>
            </a:extLst>
          </p:cNvPr>
          <p:cNvSpPr>
            <a:spLocks noGrp="1"/>
          </p:cNvSpPr>
          <p:nvPr>
            <p:ph idx="1"/>
          </p:nvPr>
        </p:nvSpPr>
        <p:spPr/>
        <p:txBody>
          <a:bodyPr/>
          <a:lstStyle/>
          <a:p>
            <a:r>
              <a:rPr lang="en-US" dirty="0"/>
              <a:t>Environmental section which entailed our Floodplain Overlay and Watershed Overlay </a:t>
            </a:r>
          </a:p>
          <a:p>
            <a:r>
              <a:rPr lang="en-US" dirty="0"/>
              <a:t>Both are now represented as model ordinances per the state and did not include any more stringent regulations </a:t>
            </a:r>
          </a:p>
          <a:p>
            <a:r>
              <a:rPr lang="en-US" dirty="0"/>
              <a:t>Only decision is the Special Density Allocation checklist (keep ours or follow state’s) </a:t>
            </a:r>
          </a:p>
        </p:txBody>
      </p:sp>
    </p:spTree>
    <p:extLst>
      <p:ext uri="{BB962C8B-B14F-4D97-AF65-F5344CB8AC3E}">
        <p14:creationId xmlns:p14="http://schemas.microsoft.com/office/powerpoint/2010/main" val="210397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22553-ED38-1478-E087-24354BEEBE56}"/>
              </a:ext>
            </a:extLst>
          </p:cNvPr>
          <p:cNvSpPr>
            <a:spLocks noGrp="1"/>
          </p:cNvSpPr>
          <p:nvPr>
            <p:ph type="title"/>
          </p:nvPr>
        </p:nvSpPr>
        <p:spPr/>
        <p:txBody>
          <a:bodyPr/>
          <a:lstStyle/>
          <a:p>
            <a:r>
              <a:rPr lang="en-US" dirty="0"/>
              <a:t>Article VI</a:t>
            </a:r>
          </a:p>
        </p:txBody>
      </p:sp>
      <p:sp>
        <p:nvSpPr>
          <p:cNvPr id="3" name="Content Placeholder 2">
            <a:extLst>
              <a:ext uri="{FF2B5EF4-FFF2-40B4-BE49-F238E27FC236}">
                <a16:creationId xmlns:a16="http://schemas.microsoft.com/office/drawing/2014/main" id="{7288AD7F-DCFD-5127-7E0B-27D15D03D9EA}"/>
              </a:ext>
            </a:extLst>
          </p:cNvPr>
          <p:cNvSpPr>
            <a:spLocks noGrp="1"/>
          </p:cNvSpPr>
          <p:nvPr>
            <p:ph idx="1"/>
          </p:nvPr>
        </p:nvSpPr>
        <p:spPr/>
        <p:txBody>
          <a:bodyPr/>
          <a:lstStyle/>
          <a:p>
            <a:r>
              <a:rPr lang="en-US" dirty="0"/>
              <a:t>Design Standards: most changes here </a:t>
            </a:r>
          </a:p>
          <a:p>
            <a:pPr lvl="1"/>
            <a:r>
              <a:rPr lang="en-US" dirty="0"/>
              <a:t>Parking standards</a:t>
            </a:r>
          </a:p>
          <a:p>
            <a:pPr lvl="1"/>
            <a:r>
              <a:rPr lang="en-US" dirty="0"/>
              <a:t>Landscaping</a:t>
            </a:r>
          </a:p>
          <a:p>
            <a:pPr lvl="1"/>
            <a:r>
              <a:rPr lang="en-US" dirty="0"/>
              <a:t>Downtown façade preservation recommendations</a:t>
            </a:r>
          </a:p>
          <a:p>
            <a:pPr lvl="1"/>
            <a:r>
              <a:rPr lang="en-US" dirty="0"/>
              <a:t>Lighting  </a:t>
            </a:r>
          </a:p>
        </p:txBody>
      </p:sp>
    </p:spTree>
    <p:extLst>
      <p:ext uri="{BB962C8B-B14F-4D97-AF65-F5344CB8AC3E}">
        <p14:creationId xmlns:p14="http://schemas.microsoft.com/office/powerpoint/2010/main" val="17336035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37A7C-E237-A645-4CE2-BEA179F3B04F}"/>
              </a:ext>
            </a:extLst>
          </p:cNvPr>
          <p:cNvSpPr>
            <a:spLocks noGrp="1"/>
          </p:cNvSpPr>
          <p:nvPr>
            <p:ph type="title"/>
          </p:nvPr>
        </p:nvSpPr>
        <p:spPr/>
        <p:txBody>
          <a:bodyPr/>
          <a:lstStyle/>
          <a:p>
            <a:r>
              <a:rPr lang="en-US" dirty="0"/>
              <a:t>Article VII</a:t>
            </a:r>
          </a:p>
        </p:txBody>
      </p:sp>
      <p:sp>
        <p:nvSpPr>
          <p:cNvPr id="3" name="Content Placeholder 2">
            <a:extLst>
              <a:ext uri="{FF2B5EF4-FFF2-40B4-BE49-F238E27FC236}">
                <a16:creationId xmlns:a16="http://schemas.microsoft.com/office/drawing/2014/main" id="{D579D14B-6EF4-B411-C94E-D632476837F0}"/>
              </a:ext>
            </a:extLst>
          </p:cNvPr>
          <p:cNvSpPr>
            <a:spLocks noGrp="1"/>
          </p:cNvSpPr>
          <p:nvPr>
            <p:ph idx="1"/>
          </p:nvPr>
        </p:nvSpPr>
        <p:spPr/>
        <p:txBody>
          <a:bodyPr/>
          <a:lstStyle/>
          <a:p>
            <a:r>
              <a:rPr lang="en-US" dirty="0"/>
              <a:t>Signs</a:t>
            </a:r>
          </a:p>
          <a:p>
            <a:pPr lvl="1"/>
            <a:r>
              <a:rPr lang="en-US" dirty="0"/>
              <a:t>Added great graphics</a:t>
            </a:r>
          </a:p>
          <a:p>
            <a:pPr lvl="1"/>
            <a:r>
              <a:rPr lang="en-US" dirty="0"/>
              <a:t>Stricter guidelines on digital signs </a:t>
            </a:r>
          </a:p>
          <a:p>
            <a:pPr lvl="1"/>
            <a:r>
              <a:rPr lang="en-US" dirty="0"/>
              <a:t>Clearer requirements with charts and graphics </a:t>
            </a:r>
          </a:p>
          <a:p>
            <a:pPr lvl="1"/>
            <a:r>
              <a:rPr lang="en-US" dirty="0"/>
              <a:t>Added in staff edits from last year into this draft </a:t>
            </a:r>
          </a:p>
        </p:txBody>
      </p:sp>
    </p:spTree>
    <p:extLst>
      <p:ext uri="{BB962C8B-B14F-4D97-AF65-F5344CB8AC3E}">
        <p14:creationId xmlns:p14="http://schemas.microsoft.com/office/powerpoint/2010/main" val="936579419"/>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Frame</Template>
  <TotalTime>2861</TotalTime>
  <Words>606</Words>
  <Application>Microsoft Office PowerPoint</Application>
  <PresentationFormat>Widescreen</PresentationFormat>
  <Paragraphs>113</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Corbel</vt:lpstr>
      <vt:lpstr>Wingdings 2</vt:lpstr>
      <vt:lpstr>Frame</vt:lpstr>
      <vt:lpstr>Draft Unified Development Ordinance (UDO)</vt:lpstr>
      <vt:lpstr>Tonight’s Review</vt:lpstr>
      <vt:lpstr>Article I</vt:lpstr>
      <vt:lpstr>Article II</vt:lpstr>
      <vt:lpstr>Article III</vt:lpstr>
      <vt:lpstr>Article IV</vt:lpstr>
      <vt:lpstr>Article V</vt:lpstr>
      <vt:lpstr>Article VI</vt:lpstr>
      <vt:lpstr>Article VII</vt:lpstr>
      <vt:lpstr>Article VIII</vt:lpstr>
      <vt:lpstr>Article IX</vt:lpstr>
      <vt:lpstr>Article X</vt:lpstr>
      <vt:lpstr>Appendixes </vt:lpstr>
      <vt:lpstr>Living Document</vt:lpstr>
      <vt:lpstr>Homework Assignments  </vt:lpstr>
      <vt:lpstr>Public Input </vt:lpstr>
      <vt:lpstr>Next Steps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Meredith Detsch</dc:creator>
  <cp:lastModifiedBy>Meredith Detsch</cp:lastModifiedBy>
  <cp:revision>7</cp:revision>
  <dcterms:created xsi:type="dcterms:W3CDTF">2024-12-10T20:32:28Z</dcterms:created>
  <dcterms:modified xsi:type="dcterms:W3CDTF">2024-12-12T21:33:35Z</dcterms:modified>
</cp:coreProperties>
</file>